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Arial Bold" panose="020B0802020202020204" pitchFamily="34" charset="0"/>
      <p:regular r:id="rId17"/>
      <p:bold r:id="rId18"/>
    </p:embeddedFont>
    <p:embeddedFont>
      <p:font typeface="Barlow" panose="02000000000000000000" pitchFamily="2" charset="0"/>
      <p:regular r:id="rId19"/>
      <p:bold r:id="rId20"/>
    </p:embeddedFont>
    <p:embeddedFont>
      <p:font typeface="Barlow Bold" pitchFamily="2" charset="0"/>
      <p:regular r:id="rId21"/>
    </p:embeddedFont>
    <p:embeddedFont>
      <p:font typeface="Calibri (MS)" panose="020F0502020204030204" pitchFamily="34" charset="0"/>
      <p:regular r:id="rId22"/>
    </p:embeddedFont>
    <p:embeddedFont>
      <p:font typeface="Calibri (MS) Bold" panose="020F0702030404030204" pitchFamily="34" charset="0"/>
      <p:regular r:id="rId23"/>
    </p:embeddedFont>
    <p:embeddedFont>
      <p:font typeface="Calmius" pitchFamily="2" charset="0"/>
      <p:regular r:id="rId24"/>
    </p:embeddedFont>
    <p:embeddedFont>
      <p:font typeface="Comic Sans" panose="03000702030302020204" pitchFamily="66" charset="0"/>
      <p:regular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  <p:embeddedFont>
      <p:font typeface="Open Sans" panose="02000000000000000000" pitchFamily="2" charset="0"/>
      <p:regular r:id="rId30"/>
    </p:embeddedFont>
    <p:embeddedFont>
      <p:font typeface="Questrial" pitchFamily="2" charset="0"/>
      <p:regular r:id="rId31"/>
    </p:embeddedFont>
    <p:embeddedFont>
      <p:font typeface="Telegraf" pitchFamily="2" charset="0"/>
      <p:regular r:id="rId32"/>
    </p:embeddedFont>
    <p:embeddedFont>
      <p:font typeface="The Seasons" pitchFamily="2" charset="0"/>
      <p:regular r:id="rId33"/>
    </p:embeddedFont>
    <p:embeddedFont>
      <p:font typeface="Times New Roman Bold" panose="02030802070405020303" pitchFamily="18" charset="0"/>
      <p:regular r:id="rId34"/>
      <p:bold r:id="rId35"/>
    </p:embeddedFont>
    <p:embeddedFont>
      <p:font typeface="Wedges" panose="02000500000000000000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2.fntdata" /><Relationship Id="rId26" Type="http://schemas.openxmlformats.org/officeDocument/2006/relationships/font" Target="fonts/font10.fntdata" /><Relationship Id="rId39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font" Target="fonts/font5.fntdata" /><Relationship Id="rId34" Type="http://schemas.openxmlformats.org/officeDocument/2006/relationships/font" Target="fonts/font18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1.fntdata" /><Relationship Id="rId25" Type="http://schemas.openxmlformats.org/officeDocument/2006/relationships/font" Target="fonts/font9.fntdata" /><Relationship Id="rId33" Type="http://schemas.openxmlformats.org/officeDocument/2006/relationships/font" Target="fonts/font17.fntdata" /><Relationship Id="rId38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4.fntdata" /><Relationship Id="rId29" Type="http://schemas.openxmlformats.org/officeDocument/2006/relationships/font" Target="fonts/font13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8.fntdata" /><Relationship Id="rId32" Type="http://schemas.openxmlformats.org/officeDocument/2006/relationships/font" Target="fonts/font16.fntdata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7.fntdata" /><Relationship Id="rId28" Type="http://schemas.openxmlformats.org/officeDocument/2006/relationships/font" Target="fonts/font12.fntdata" /><Relationship Id="rId36" Type="http://schemas.openxmlformats.org/officeDocument/2006/relationships/font" Target="fonts/font20.fntdata" /><Relationship Id="rId10" Type="http://schemas.openxmlformats.org/officeDocument/2006/relationships/slide" Target="slides/slide9.xml" /><Relationship Id="rId19" Type="http://schemas.openxmlformats.org/officeDocument/2006/relationships/font" Target="fonts/font3.fntdata" /><Relationship Id="rId31" Type="http://schemas.openxmlformats.org/officeDocument/2006/relationships/font" Target="fonts/font1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6.fntdata" /><Relationship Id="rId27" Type="http://schemas.openxmlformats.org/officeDocument/2006/relationships/font" Target="fonts/font11.fntdata" /><Relationship Id="rId30" Type="http://schemas.openxmlformats.org/officeDocument/2006/relationships/font" Target="fonts/font14.fntdata" /><Relationship Id="rId35" Type="http://schemas.openxmlformats.org/officeDocument/2006/relationships/font" Target="fonts/font19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13" Type="http://schemas.openxmlformats.org/officeDocument/2006/relationships/image" Target="../media/image12.svg" /><Relationship Id="rId18" Type="http://schemas.openxmlformats.org/officeDocument/2006/relationships/image" Target="../media/image17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12" Type="http://schemas.openxmlformats.org/officeDocument/2006/relationships/image" Target="../media/image11.png" /><Relationship Id="rId17" Type="http://schemas.openxmlformats.org/officeDocument/2006/relationships/image" Target="../media/image16.svg" /><Relationship Id="rId2" Type="http://schemas.openxmlformats.org/officeDocument/2006/relationships/image" Target="../media/image1.png" /><Relationship Id="rId16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11" Type="http://schemas.openxmlformats.org/officeDocument/2006/relationships/image" Target="../media/image10.svg" /><Relationship Id="rId5" Type="http://schemas.openxmlformats.org/officeDocument/2006/relationships/image" Target="../media/image4.svg" /><Relationship Id="rId15" Type="http://schemas.openxmlformats.org/officeDocument/2006/relationships/image" Target="../media/image14.svg" /><Relationship Id="rId10" Type="http://schemas.openxmlformats.org/officeDocument/2006/relationships/image" Target="../media/image9.png" /><Relationship Id="rId19" Type="http://schemas.openxmlformats.org/officeDocument/2006/relationships/image" Target="../media/image18.svg" /><Relationship Id="rId4" Type="http://schemas.openxmlformats.org/officeDocument/2006/relationships/image" Target="../media/image3.png" /><Relationship Id="rId9" Type="http://schemas.openxmlformats.org/officeDocument/2006/relationships/image" Target="../media/image8.svg" /><Relationship Id="rId14" Type="http://schemas.openxmlformats.org/officeDocument/2006/relationships/image" Target="../media/image13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10" Type="http://schemas.openxmlformats.org/officeDocument/2006/relationships/image" Target="../media/image4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4.png" /><Relationship Id="rId5" Type="http://schemas.openxmlformats.org/officeDocument/2006/relationships/image" Target="../media/image23.svg" /><Relationship Id="rId4" Type="http://schemas.openxmlformats.org/officeDocument/2006/relationships/image" Target="../media/image22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Relationship Id="rId9" Type="http://schemas.openxmlformats.org/officeDocument/2006/relationships/image" Target="../media/image32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Relationship Id="rId9" Type="http://schemas.openxmlformats.org/officeDocument/2006/relationships/image" Target="../media/image32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Relationship Id="rId9" Type="http://schemas.openxmlformats.org/officeDocument/2006/relationships/image" Target="../media/image32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Relationship Id="rId9" Type="http://schemas.openxmlformats.org/officeDocument/2006/relationships/image" Target="../media/image32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81483">
            <a:off x="-3907500" y="4308153"/>
            <a:ext cx="7814999" cy="12245725"/>
          </a:xfrm>
          <a:custGeom>
            <a:avLst/>
            <a:gdLst/>
            <a:ahLst/>
            <a:cxnLst/>
            <a:rect l="l" t="t" r="r" b="b"/>
            <a:pathLst>
              <a:path w="7814999" h="12245725">
                <a:moveTo>
                  <a:pt x="0" y="0"/>
                </a:moveTo>
                <a:lnTo>
                  <a:pt x="7815000" y="0"/>
                </a:lnTo>
                <a:lnTo>
                  <a:pt x="7815000" y="12245725"/>
                </a:lnTo>
                <a:lnTo>
                  <a:pt x="0" y="12245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15856" y="2941843"/>
            <a:ext cx="9656288" cy="379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1"/>
              </a:lnSpc>
            </a:pPr>
            <a:r>
              <a:rPr lang="en-US" sz="9801">
                <a:solidFill>
                  <a:srgbClr val="B5838D"/>
                </a:solidFill>
                <a:latin typeface="Wedges"/>
                <a:ea typeface="Wedges"/>
                <a:cs typeface="Wedges"/>
                <a:sym typeface="Wedges"/>
              </a:rPr>
              <a:t>protection of endangered species</a:t>
            </a:r>
          </a:p>
        </p:txBody>
      </p:sp>
      <p:sp>
        <p:nvSpPr>
          <p:cNvPr id="4" name="Freeform 4"/>
          <p:cNvSpPr/>
          <p:nvPr/>
        </p:nvSpPr>
        <p:spPr>
          <a:xfrm rot="-2779055">
            <a:off x="13351800" y="-5094162"/>
            <a:ext cx="7814999" cy="12245725"/>
          </a:xfrm>
          <a:custGeom>
            <a:avLst/>
            <a:gdLst/>
            <a:ahLst/>
            <a:cxnLst/>
            <a:rect l="l" t="t" r="r" b="b"/>
            <a:pathLst>
              <a:path w="7814999" h="12245725">
                <a:moveTo>
                  <a:pt x="0" y="0"/>
                </a:moveTo>
                <a:lnTo>
                  <a:pt x="7815000" y="0"/>
                </a:lnTo>
                <a:lnTo>
                  <a:pt x="7815000" y="12245724"/>
                </a:lnTo>
                <a:lnTo>
                  <a:pt x="0" y="12245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457531">
            <a:off x="1773293" y="7294565"/>
            <a:ext cx="1843945" cy="2057400"/>
          </a:xfrm>
          <a:custGeom>
            <a:avLst/>
            <a:gdLst/>
            <a:ahLst/>
            <a:cxnLst/>
            <a:rect l="l" t="t" r="r" b="b"/>
            <a:pathLst>
              <a:path w="1843945" h="2057400">
                <a:moveTo>
                  <a:pt x="0" y="0"/>
                </a:moveTo>
                <a:lnTo>
                  <a:pt x="1843945" y="0"/>
                </a:lnTo>
                <a:lnTo>
                  <a:pt x="184394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457531">
            <a:off x="13453750" y="636873"/>
            <a:ext cx="1843945" cy="2057400"/>
          </a:xfrm>
          <a:custGeom>
            <a:avLst/>
            <a:gdLst/>
            <a:ahLst/>
            <a:cxnLst/>
            <a:rect l="l" t="t" r="r" b="b"/>
            <a:pathLst>
              <a:path w="1843945" h="2057400">
                <a:moveTo>
                  <a:pt x="0" y="0"/>
                </a:moveTo>
                <a:lnTo>
                  <a:pt x="1843945" y="0"/>
                </a:lnTo>
                <a:lnTo>
                  <a:pt x="184394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849820">
            <a:off x="14848576" y="7605376"/>
            <a:ext cx="1792971" cy="3071470"/>
          </a:xfrm>
          <a:custGeom>
            <a:avLst/>
            <a:gdLst/>
            <a:ahLst/>
            <a:cxnLst/>
            <a:rect l="l" t="t" r="r" b="b"/>
            <a:pathLst>
              <a:path w="1792971" h="3071470">
                <a:moveTo>
                  <a:pt x="0" y="0"/>
                </a:moveTo>
                <a:lnTo>
                  <a:pt x="1792970" y="0"/>
                </a:lnTo>
                <a:lnTo>
                  <a:pt x="1792970" y="3071471"/>
                </a:lnTo>
                <a:lnTo>
                  <a:pt x="0" y="3071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849820" flipH="1" flipV="1">
            <a:off x="1646454" y="-517246"/>
            <a:ext cx="1792971" cy="3071470"/>
          </a:xfrm>
          <a:custGeom>
            <a:avLst/>
            <a:gdLst/>
            <a:ahLst/>
            <a:cxnLst/>
            <a:rect l="l" t="t" r="r" b="b"/>
            <a:pathLst>
              <a:path w="1792971" h="3071470">
                <a:moveTo>
                  <a:pt x="1792970" y="3071470"/>
                </a:moveTo>
                <a:lnTo>
                  <a:pt x="0" y="3071470"/>
                </a:lnTo>
                <a:lnTo>
                  <a:pt x="0" y="0"/>
                </a:lnTo>
                <a:lnTo>
                  <a:pt x="1792970" y="0"/>
                </a:lnTo>
                <a:lnTo>
                  <a:pt x="1792970" y="307147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6076645" y="-104066"/>
            <a:ext cx="2365310" cy="2890720"/>
          </a:xfrm>
          <a:custGeom>
            <a:avLst/>
            <a:gdLst/>
            <a:ahLst/>
            <a:cxnLst/>
            <a:rect l="l" t="t" r="r" b="b"/>
            <a:pathLst>
              <a:path w="2365310" h="2890720">
                <a:moveTo>
                  <a:pt x="2365310" y="2890720"/>
                </a:moveTo>
                <a:lnTo>
                  <a:pt x="0" y="2890720"/>
                </a:lnTo>
                <a:lnTo>
                  <a:pt x="0" y="0"/>
                </a:lnTo>
                <a:lnTo>
                  <a:pt x="2365310" y="0"/>
                </a:lnTo>
                <a:lnTo>
                  <a:pt x="2365310" y="289072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96826" y="7782149"/>
            <a:ext cx="2365310" cy="2890720"/>
          </a:xfrm>
          <a:custGeom>
            <a:avLst/>
            <a:gdLst/>
            <a:ahLst/>
            <a:cxnLst/>
            <a:rect l="l" t="t" r="r" b="b"/>
            <a:pathLst>
              <a:path w="2365310" h="2890720">
                <a:moveTo>
                  <a:pt x="0" y="0"/>
                </a:moveTo>
                <a:lnTo>
                  <a:pt x="2365310" y="0"/>
                </a:lnTo>
                <a:lnTo>
                  <a:pt x="2365310" y="2890720"/>
                </a:lnTo>
                <a:lnTo>
                  <a:pt x="0" y="28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962334" y="9664559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630400" y="1961735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8"/>
                </a:lnTo>
                <a:lnTo>
                  <a:pt x="0" y="36043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259984" y="2299625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12310" y="8389940"/>
            <a:ext cx="1172163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805A62"/>
                </a:solidFill>
                <a:latin typeface="Noto Sans"/>
                <a:ea typeface="Noto Sans"/>
                <a:cs typeface="Noto Sans"/>
                <a:sym typeface="Noto Sans"/>
              </a:rPr>
              <a:t>Presented by Group no 16</a:t>
            </a:r>
          </a:p>
        </p:txBody>
      </p:sp>
      <p:sp>
        <p:nvSpPr>
          <p:cNvPr id="15" name="Freeform 15"/>
          <p:cNvSpPr/>
          <p:nvPr/>
        </p:nvSpPr>
        <p:spPr>
          <a:xfrm>
            <a:off x="6571667" y="-1953334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283182" y="1307754"/>
            <a:ext cx="11721636" cy="99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ECO WARRIORS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888"/>
            </a:stretch>
          </a:blipFill>
        </p:spPr>
      </p:sp>
      <p:sp>
        <p:nvSpPr>
          <p:cNvPr id="3" name="Freeform 3"/>
          <p:cNvSpPr/>
          <p:nvPr/>
        </p:nvSpPr>
        <p:spPr>
          <a:xfrm rot="-2235223" flipH="1">
            <a:off x="-1221091" y="7787833"/>
            <a:ext cx="3916596" cy="4790943"/>
          </a:xfrm>
          <a:custGeom>
            <a:avLst/>
            <a:gdLst/>
            <a:ahLst/>
            <a:cxnLst/>
            <a:rect l="l" t="t" r="r" b="b"/>
            <a:pathLst>
              <a:path w="3916596" h="4790943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884" y="9033805"/>
            <a:ext cx="3947827" cy="6419230"/>
          </a:xfrm>
          <a:custGeom>
            <a:avLst/>
            <a:gdLst/>
            <a:ahLst/>
            <a:cxnLst/>
            <a:rect l="l" t="t" r="r" b="b"/>
            <a:pathLst>
              <a:path w="3947827" h="6419230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9343" y="9033805"/>
            <a:ext cx="4359074" cy="7499482"/>
          </a:xfrm>
          <a:custGeom>
            <a:avLst/>
            <a:gdLst/>
            <a:ahLst/>
            <a:cxnLst/>
            <a:rect l="l" t="t" r="r" b="b"/>
            <a:pathLst>
              <a:path w="4359074" h="7499482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2" y="-1761677"/>
            <a:ext cx="2804755" cy="4526840"/>
          </a:xfrm>
          <a:custGeom>
            <a:avLst/>
            <a:gdLst/>
            <a:ahLst/>
            <a:cxnLst/>
            <a:rect l="l" t="t" r="r" b="b"/>
            <a:pathLst>
              <a:path w="2804755" h="4526840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5716166" y="-3237872"/>
            <a:ext cx="1804115" cy="5210441"/>
          </a:xfrm>
          <a:custGeom>
            <a:avLst/>
            <a:gdLst/>
            <a:ahLst/>
            <a:cxnLst/>
            <a:rect l="l" t="t" r="r" b="b"/>
            <a:pathLst>
              <a:path w="1804115" h="5210441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823753">
            <a:off x="14589004" y="-2829196"/>
            <a:ext cx="1801316" cy="4688892"/>
          </a:xfrm>
          <a:custGeom>
            <a:avLst/>
            <a:gdLst/>
            <a:ahLst/>
            <a:cxnLst/>
            <a:rect l="l" t="t" r="r" b="b"/>
            <a:pathLst>
              <a:path w="1801316" h="4688892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08880" y="9651657"/>
            <a:ext cx="1855092" cy="2803665"/>
          </a:xfrm>
          <a:custGeom>
            <a:avLst/>
            <a:gdLst/>
            <a:ahLst/>
            <a:cxnLst/>
            <a:rect l="l" t="t" r="r" b="b"/>
            <a:pathLst>
              <a:path w="1855092" h="2803665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0655" y="1270121"/>
            <a:ext cx="15087568" cy="868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b="1">
                <a:solidFill>
                  <a:srgbClr val="365344"/>
                </a:solidFill>
                <a:latin typeface="Barlow Bold"/>
                <a:ea typeface="Barlow Bold"/>
                <a:cs typeface="Barlow Bold"/>
                <a:sym typeface="Barlow Bold"/>
              </a:rPr>
              <a:t>1. Substitute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Drawback: The substitute might not work as effectively.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Example: Replacing natural wetlands with artificial ponds to protect an endangered frog species might not provide the same nutrients or breeding grounds, leading to poor survival rates.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365344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2908"/>
              </a:lnSpc>
            </a:pPr>
            <a:r>
              <a:rPr lang="en-US" sz="2077" b="1">
                <a:solidFill>
                  <a:srgbClr val="365344"/>
                </a:solidFill>
                <a:latin typeface="Barlow Bold"/>
                <a:ea typeface="Barlow Bold"/>
                <a:cs typeface="Barlow Bold"/>
                <a:sym typeface="Barlow Bold"/>
              </a:rPr>
              <a:t>2. Combine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Drawback: Combining too many elements can create complexity.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Example: Combining wildlife corridors with human recreational spaces might lead to more human-animal conflicts rather than improving habitat connectivity for endangered species.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365344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2908"/>
              </a:lnSpc>
            </a:pPr>
            <a:r>
              <a:rPr lang="en-US" sz="2077" b="1">
                <a:solidFill>
                  <a:srgbClr val="365344"/>
                </a:solidFill>
                <a:latin typeface="Barlow Bold"/>
                <a:ea typeface="Barlow Bold"/>
                <a:cs typeface="Barlow Bold"/>
                <a:sym typeface="Barlow Bold"/>
              </a:rPr>
              <a:t>3. Put to Another Use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Drawback: The resource may not function effectively for its new use.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Example: Repurposing abandoned farmland for wildlife habitat may not provide sufficient cover, water, or food for endangered species like tigers, making it unsuitable as a sanctuary.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365344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2908"/>
              </a:lnSpc>
            </a:pPr>
            <a:r>
              <a:rPr lang="en-US" sz="2077" b="1">
                <a:solidFill>
                  <a:srgbClr val="365344"/>
                </a:solidFill>
                <a:latin typeface="Barlow Bold"/>
                <a:ea typeface="Barlow Bold"/>
                <a:cs typeface="Barlow Bold"/>
                <a:sym typeface="Barlow Bold"/>
              </a:rPr>
              <a:t>4. Eliminate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Drawback: Eliminating components can disrupt the system.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Example: Eliminating predators to protect an endangered prey species could cause overpopulation of the prey, leading to ecosystem imbalance and food shortages for other species.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365344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2908"/>
              </a:lnSpc>
            </a:pPr>
            <a:r>
              <a:rPr lang="en-US" sz="2077" b="1">
                <a:solidFill>
                  <a:srgbClr val="365344"/>
                </a:solidFill>
                <a:latin typeface="Barlow Bold"/>
                <a:ea typeface="Barlow Bold"/>
                <a:cs typeface="Barlow Bold"/>
                <a:sym typeface="Barlow Bold"/>
              </a:rPr>
              <a:t>5. Rearrange/Reverse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Drawback: Rearranging processes can cause confusion or harm.</a:t>
            </a:r>
          </a:p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365344"/>
                </a:solidFill>
                <a:latin typeface="Barlow"/>
                <a:ea typeface="Barlow"/>
                <a:cs typeface="Barlow"/>
                <a:sym typeface="Barlow"/>
              </a:rPr>
              <a:t>Example: Reversing the order of reintroducing animals into the wild (releasing them before restoring habitat) could lead to their quick disappearance due to the lack of a suitable environment.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41576" y="49793"/>
            <a:ext cx="8604848" cy="126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6"/>
              </a:lnSpc>
            </a:pPr>
            <a:r>
              <a:rPr lang="en-US" sz="7040" spc="-140">
                <a:solidFill>
                  <a:srgbClr val="365344"/>
                </a:solidFill>
                <a:latin typeface="Calmius"/>
                <a:ea typeface="Calmius"/>
                <a:cs typeface="Calmius"/>
                <a:sym typeface="Calmius"/>
              </a:rPr>
              <a:t>Tools we skipped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888"/>
            </a:stretch>
          </a:blipFill>
        </p:spPr>
      </p:sp>
      <p:sp>
        <p:nvSpPr>
          <p:cNvPr id="3" name="Freeform 3"/>
          <p:cNvSpPr/>
          <p:nvPr/>
        </p:nvSpPr>
        <p:spPr>
          <a:xfrm rot="-2235223" flipH="1">
            <a:off x="-1221091" y="7787833"/>
            <a:ext cx="3916596" cy="4790943"/>
          </a:xfrm>
          <a:custGeom>
            <a:avLst/>
            <a:gdLst/>
            <a:ahLst/>
            <a:cxnLst/>
            <a:rect l="l" t="t" r="r" b="b"/>
            <a:pathLst>
              <a:path w="3916596" h="4790943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884" y="9033805"/>
            <a:ext cx="3947827" cy="6419230"/>
          </a:xfrm>
          <a:custGeom>
            <a:avLst/>
            <a:gdLst/>
            <a:ahLst/>
            <a:cxnLst/>
            <a:rect l="l" t="t" r="r" b="b"/>
            <a:pathLst>
              <a:path w="3947827" h="6419230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9343" y="9033805"/>
            <a:ext cx="4359074" cy="7499482"/>
          </a:xfrm>
          <a:custGeom>
            <a:avLst/>
            <a:gdLst/>
            <a:ahLst/>
            <a:cxnLst/>
            <a:rect l="l" t="t" r="r" b="b"/>
            <a:pathLst>
              <a:path w="4359074" h="7499482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2" y="-1761677"/>
            <a:ext cx="2804755" cy="4526840"/>
          </a:xfrm>
          <a:custGeom>
            <a:avLst/>
            <a:gdLst/>
            <a:ahLst/>
            <a:cxnLst/>
            <a:rect l="l" t="t" r="r" b="b"/>
            <a:pathLst>
              <a:path w="2804755" h="4526840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5716166" y="-3237872"/>
            <a:ext cx="1804115" cy="5210441"/>
          </a:xfrm>
          <a:custGeom>
            <a:avLst/>
            <a:gdLst/>
            <a:ahLst/>
            <a:cxnLst/>
            <a:rect l="l" t="t" r="r" b="b"/>
            <a:pathLst>
              <a:path w="1804115" h="5210441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823753">
            <a:off x="14589004" y="-2829196"/>
            <a:ext cx="1801316" cy="4688892"/>
          </a:xfrm>
          <a:custGeom>
            <a:avLst/>
            <a:gdLst/>
            <a:ahLst/>
            <a:cxnLst/>
            <a:rect l="l" t="t" r="r" b="b"/>
            <a:pathLst>
              <a:path w="1801316" h="4688892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08880" y="9651657"/>
            <a:ext cx="1855092" cy="2803665"/>
          </a:xfrm>
          <a:custGeom>
            <a:avLst/>
            <a:gdLst/>
            <a:ahLst/>
            <a:cxnLst/>
            <a:rect l="l" t="t" r="r" b="b"/>
            <a:pathLst>
              <a:path w="1855092" h="2803665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78702" y="-266700"/>
            <a:ext cx="9330595" cy="171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Calmius"/>
                <a:ea typeface="Calmius"/>
                <a:cs typeface="Calmius"/>
                <a:sym typeface="Calmius"/>
              </a:rPr>
              <a:t>Journey map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8412" y="1383392"/>
            <a:ext cx="12897754" cy="814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Journey Map of Local Communities</a:t>
            </a:r>
          </a:p>
          <a:p>
            <a:pPr algn="l">
              <a:lnSpc>
                <a:spcPts val="4979"/>
              </a:lnSpc>
            </a:pPr>
            <a:endParaRPr lang="en-US" sz="3556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1. Worried about the ecosystem.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2. Looks for something informative in the app.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3. Reads the latest information about endangered species.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4. Understands the importance of protecting endangered species.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5. Feels sad after reading the latest count of species.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6. Finds information about various plant species.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7. Reads information about national parks and their locations using the map.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8. Reads conservation tips.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9. Uses the app as a tourist guide.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10. Makes a donation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888"/>
            </a:stretch>
          </a:blipFill>
        </p:spPr>
      </p:sp>
      <p:sp>
        <p:nvSpPr>
          <p:cNvPr id="3" name="Freeform 3"/>
          <p:cNvSpPr/>
          <p:nvPr/>
        </p:nvSpPr>
        <p:spPr>
          <a:xfrm rot="-2235223" flipH="1">
            <a:off x="-1221091" y="7787833"/>
            <a:ext cx="3916596" cy="4790943"/>
          </a:xfrm>
          <a:custGeom>
            <a:avLst/>
            <a:gdLst/>
            <a:ahLst/>
            <a:cxnLst/>
            <a:rect l="l" t="t" r="r" b="b"/>
            <a:pathLst>
              <a:path w="3916596" h="4790943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884" y="9033805"/>
            <a:ext cx="3947827" cy="6419230"/>
          </a:xfrm>
          <a:custGeom>
            <a:avLst/>
            <a:gdLst/>
            <a:ahLst/>
            <a:cxnLst/>
            <a:rect l="l" t="t" r="r" b="b"/>
            <a:pathLst>
              <a:path w="3947827" h="6419230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9343" y="9033805"/>
            <a:ext cx="4359074" cy="7499482"/>
          </a:xfrm>
          <a:custGeom>
            <a:avLst/>
            <a:gdLst/>
            <a:ahLst/>
            <a:cxnLst/>
            <a:rect l="l" t="t" r="r" b="b"/>
            <a:pathLst>
              <a:path w="4359074" h="7499482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2" y="-1761677"/>
            <a:ext cx="2804755" cy="4526840"/>
          </a:xfrm>
          <a:custGeom>
            <a:avLst/>
            <a:gdLst/>
            <a:ahLst/>
            <a:cxnLst/>
            <a:rect l="l" t="t" r="r" b="b"/>
            <a:pathLst>
              <a:path w="2804755" h="4526840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5716166" y="-3237872"/>
            <a:ext cx="1804115" cy="5210441"/>
          </a:xfrm>
          <a:custGeom>
            <a:avLst/>
            <a:gdLst/>
            <a:ahLst/>
            <a:cxnLst/>
            <a:rect l="l" t="t" r="r" b="b"/>
            <a:pathLst>
              <a:path w="1804115" h="5210441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823753">
            <a:off x="14589004" y="-2829196"/>
            <a:ext cx="1801316" cy="4688892"/>
          </a:xfrm>
          <a:custGeom>
            <a:avLst/>
            <a:gdLst/>
            <a:ahLst/>
            <a:cxnLst/>
            <a:rect l="l" t="t" r="r" b="b"/>
            <a:pathLst>
              <a:path w="1801316" h="4688892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08880" y="9651657"/>
            <a:ext cx="1855092" cy="2803665"/>
          </a:xfrm>
          <a:custGeom>
            <a:avLst/>
            <a:gdLst/>
            <a:ahLst/>
            <a:cxnLst/>
            <a:rect l="l" t="t" r="r" b="b"/>
            <a:pathLst>
              <a:path w="1855092" h="2803665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78702" y="-266700"/>
            <a:ext cx="9330595" cy="171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Calmius"/>
                <a:ea typeface="Calmius"/>
                <a:cs typeface="Calmius"/>
                <a:sym typeface="Calmius"/>
              </a:rPr>
              <a:t>Journey map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8136" y="1383392"/>
            <a:ext cx="14140088" cy="877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Journey Map of Eco Tourists</a:t>
            </a:r>
          </a:p>
          <a:p>
            <a:pPr algn="l">
              <a:lnSpc>
                <a:spcPts val="4979"/>
              </a:lnSpc>
            </a:pPr>
            <a:endParaRPr lang="en-US" sz="3556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1. Interested in sustainable travel options.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2. Feels confused due to the lack of a proper travel guide.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3. Searches for eco-friendly destinations and activities in the app suggested by the tourist guide.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4. Reads about the importance of protecting local wildlife and habitats.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5. Learns about endangered species in the travel area.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6. Discovers information about national parks.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7. Uses the app's map to find nearby national parks and conservation areas.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8. Reads tips on conservation practices.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9. Makes a donation to support conservation efforts.</a:t>
            </a:r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10. Shares experiences and reviews to promote eco-tourism.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888"/>
            </a:stretch>
          </a:blipFill>
        </p:spPr>
      </p:sp>
      <p:sp>
        <p:nvSpPr>
          <p:cNvPr id="3" name="Freeform 3"/>
          <p:cNvSpPr/>
          <p:nvPr/>
        </p:nvSpPr>
        <p:spPr>
          <a:xfrm rot="-2235223" flipH="1">
            <a:off x="-1221091" y="7787833"/>
            <a:ext cx="3916596" cy="4790943"/>
          </a:xfrm>
          <a:custGeom>
            <a:avLst/>
            <a:gdLst/>
            <a:ahLst/>
            <a:cxnLst/>
            <a:rect l="l" t="t" r="r" b="b"/>
            <a:pathLst>
              <a:path w="3916596" h="4790943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884" y="9033805"/>
            <a:ext cx="3947827" cy="6419230"/>
          </a:xfrm>
          <a:custGeom>
            <a:avLst/>
            <a:gdLst/>
            <a:ahLst/>
            <a:cxnLst/>
            <a:rect l="l" t="t" r="r" b="b"/>
            <a:pathLst>
              <a:path w="3947827" h="6419230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9343" y="9033805"/>
            <a:ext cx="4359074" cy="7499482"/>
          </a:xfrm>
          <a:custGeom>
            <a:avLst/>
            <a:gdLst/>
            <a:ahLst/>
            <a:cxnLst/>
            <a:rect l="l" t="t" r="r" b="b"/>
            <a:pathLst>
              <a:path w="4359074" h="7499482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2" y="-1761677"/>
            <a:ext cx="2804755" cy="4526840"/>
          </a:xfrm>
          <a:custGeom>
            <a:avLst/>
            <a:gdLst/>
            <a:ahLst/>
            <a:cxnLst/>
            <a:rect l="l" t="t" r="r" b="b"/>
            <a:pathLst>
              <a:path w="2804755" h="4526840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5716166" y="-3237872"/>
            <a:ext cx="1804115" cy="5210441"/>
          </a:xfrm>
          <a:custGeom>
            <a:avLst/>
            <a:gdLst/>
            <a:ahLst/>
            <a:cxnLst/>
            <a:rect l="l" t="t" r="r" b="b"/>
            <a:pathLst>
              <a:path w="1804115" h="5210441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823753">
            <a:off x="14589004" y="-2829196"/>
            <a:ext cx="1801316" cy="4688892"/>
          </a:xfrm>
          <a:custGeom>
            <a:avLst/>
            <a:gdLst/>
            <a:ahLst/>
            <a:cxnLst/>
            <a:rect l="l" t="t" r="r" b="b"/>
            <a:pathLst>
              <a:path w="1801316" h="4688892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08880" y="9651657"/>
            <a:ext cx="1855092" cy="2803665"/>
          </a:xfrm>
          <a:custGeom>
            <a:avLst/>
            <a:gdLst/>
            <a:ahLst/>
            <a:cxnLst/>
            <a:rect l="l" t="t" r="r" b="b"/>
            <a:pathLst>
              <a:path w="1855092" h="2803665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78702" y="-266700"/>
            <a:ext cx="9330595" cy="171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Calmius"/>
                <a:ea typeface="Calmius"/>
                <a:cs typeface="Calmius"/>
                <a:sym typeface="Calmius"/>
              </a:rPr>
              <a:t>Journey map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3797" y="1502866"/>
            <a:ext cx="14118125" cy="798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Journey Map of a Research Student</a:t>
            </a:r>
          </a:p>
          <a:p>
            <a:pPr algn="l">
              <a:lnSpc>
                <a:spcPts val="4559"/>
              </a:lnSpc>
            </a:pPr>
            <a:endParaRPr lang="en-US" sz="3256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1. Identifies a research topic related to endangered species or ecosystems.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2. Lacks the latest information about endangered species and their population counts.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3. Searches for detailed information and resources in the app.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4. Reads the latest data on endangered species.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5. Analyzes species population and conservation trends.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6. Finds detailed information about different plant and animal species.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7. Uses the app's map feature to locate key habitats and National parks.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8. Takes notes on conservation efforts.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9. Reads conservation methodologies and tips.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10. Shares findings and contributes to awareness campaigns.</a:t>
            </a:r>
          </a:p>
          <a:p>
            <a:pPr algn="l">
              <a:lnSpc>
                <a:spcPts val="4559"/>
              </a:lnSpc>
            </a:pPr>
            <a:r>
              <a:rPr lang="en-US" sz="32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11. Makes a donation to support conservation research.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888"/>
            </a:stretch>
          </a:blipFill>
        </p:spPr>
      </p:sp>
      <p:sp>
        <p:nvSpPr>
          <p:cNvPr id="3" name="Freeform 3"/>
          <p:cNvSpPr/>
          <p:nvPr/>
        </p:nvSpPr>
        <p:spPr>
          <a:xfrm rot="-2235223" flipH="1">
            <a:off x="-1221091" y="7787833"/>
            <a:ext cx="3916596" cy="4790943"/>
          </a:xfrm>
          <a:custGeom>
            <a:avLst/>
            <a:gdLst/>
            <a:ahLst/>
            <a:cxnLst/>
            <a:rect l="l" t="t" r="r" b="b"/>
            <a:pathLst>
              <a:path w="3916596" h="4790943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884" y="9033805"/>
            <a:ext cx="3947827" cy="6419230"/>
          </a:xfrm>
          <a:custGeom>
            <a:avLst/>
            <a:gdLst/>
            <a:ahLst/>
            <a:cxnLst/>
            <a:rect l="l" t="t" r="r" b="b"/>
            <a:pathLst>
              <a:path w="3947827" h="6419230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9343" y="9033805"/>
            <a:ext cx="4359074" cy="7499482"/>
          </a:xfrm>
          <a:custGeom>
            <a:avLst/>
            <a:gdLst/>
            <a:ahLst/>
            <a:cxnLst/>
            <a:rect l="l" t="t" r="r" b="b"/>
            <a:pathLst>
              <a:path w="4359074" h="7499482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2" y="-1761677"/>
            <a:ext cx="2804755" cy="4526840"/>
          </a:xfrm>
          <a:custGeom>
            <a:avLst/>
            <a:gdLst/>
            <a:ahLst/>
            <a:cxnLst/>
            <a:rect l="l" t="t" r="r" b="b"/>
            <a:pathLst>
              <a:path w="2804755" h="4526840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5716166" y="-3237872"/>
            <a:ext cx="1804115" cy="5210441"/>
          </a:xfrm>
          <a:custGeom>
            <a:avLst/>
            <a:gdLst/>
            <a:ahLst/>
            <a:cxnLst/>
            <a:rect l="l" t="t" r="r" b="b"/>
            <a:pathLst>
              <a:path w="1804115" h="5210441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823753">
            <a:off x="14589004" y="-2829196"/>
            <a:ext cx="1801316" cy="4688892"/>
          </a:xfrm>
          <a:custGeom>
            <a:avLst/>
            <a:gdLst/>
            <a:ahLst/>
            <a:cxnLst/>
            <a:rect l="l" t="t" r="r" b="b"/>
            <a:pathLst>
              <a:path w="1801316" h="4688892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08880" y="9651657"/>
            <a:ext cx="1855092" cy="2803665"/>
          </a:xfrm>
          <a:custGeom>
            <a:avLst/>
            <a:gdLst/>
            <a:ahLst/>
            <a:cxnLst/>
            <a:rect l="l" t="t" r="r" b="b"/>
            <a:pathLst>
              <a:path w="1855092" h="2803665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46222" y="1305216"/>
            <a:ext cx="12795555" cy="8981784"/>
          </a:xfrm>
          <a:custGeom>
            <a:avLst/>
            <a:gdLst/>
            <a:ahLst/>
            <a:cxnLst/>
            <a:rect l="l" t="t" r="r" b="b"/>
            <a:pathLst>
              <a:path w="12795555" h="8981784">
                <a:moveTo>
                  <a:pt x="0" y="0"/>
                </a:moveTo>
                <a:lnTo>
                  <a:pt x="12795556" y="0"/>
                </a:lnTo>
                <a:lnTo>
                  <a:pt x="12795556" y="8981784"/>
                </a:lnTo>
                <a:lnTo>
                  <a:pt x="0" y="8981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03" b="-170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78702" y="-411551"/>
            <a:ext cx="9330595" cy="171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Calmius"/>
                <a:ea typeface="Calmius"/>
                <a:cs typeface="Calmius"/>
                <a:sym typeface="Calmius"/>
              </a:rPr>
              <a:t>Graph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4977" y="3757560"/>
            <a:ext cx="11627497" cy="250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2412831" y="802621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13653" y="-57369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3843" y="4024437"/>
            <a:ext cx="12876880" cy="544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9"/>
              </a:lnSpc>
              <a:spcBef>
                <a:spcPct val="0"/>
              </a:spcBef>
            </a:pPr>
            <a:r>
              <a:rPr lang="en-US" sz="50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Group leader : Ayush Deore</a:t>
            </a:r>
          </a:p>
          <a:p>
            <a:pPr algn="ctr">
              <a:lnSpc>
                <a:spcPts val="7059"/>
              </a:lnSpc>
              <a:spcBef>
                <a:spcPct val="0"/>
              </a:spcBef>
            </a:pPr>
            <a:r>
              <a:rPr lang="en-US" sz="50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Group members : Vedant Admane</a:t>
            </a:r>
          </a:p>
          <a:p>
            <a:pPr algn="ctr">
              <a:lnSpc>
                <a:spcPts val="7059"/>
              </a:lnSpc>
              <a:spcBef>
                <a:spcPct val="0"/>
              </a:spcBef>
            </a:pPr>
            <a:r>
              <a:rPr lang="en-US" sz="50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    Sarthak Patil</a:t>
            </a:r>
          </a:p>
          <a:p>
            <a:pPr algn="ctr">
              <a:lnSpc>
                <a:spcPts val="7059"/>
              </a:lnSpc>
              <a:spcBef>
                <a:spcPct val="0"/>
              </a:spcBef>
            </a:pPr>
            <a:r>
              <a:rPr lang="en-US" sz="50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     Smruti Gorde</a:t>
            </a:r>
          </a:p>
          <a:p>
            <a:pPr algn="ctr">
              <a:lnSpc>
                <a:spcPts val="7059"/>
              </a:lnSpc>
              <a:spcBef>
                <a:spcPct val="0"/>
              </a:spcBef>
            </a:pPr>
            <a:r>
              <a:rPr lang="en-US" sz="50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           Vedanti Vahadne</a:t>
            </a:r>
          </a:p>
          <a:p>
            <a:pPr algn="ctr">
              <a:lnSpc>
                <a:spcPts val="7059"/>
              </a:lnSpc>
              <a:spcBef>
                <a:spcPct val="0"/>
              </a:spcBef>
            </a:pPr>
            <a:r>
              <a:rPr lang="en-US" sz="50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                  Sanskruti Madhawai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3773114"/>
          </a:xfrm>
          <a:custGeom>
            <a:avLst/>
            <a:gdLst/>
            <a:ahLst/>
            <a:cxnLst/>
            <a:rect l="l" t="t" r="r" b="b"/>
            <a:pathLst>
              <a:path w="18288000" h="3773114">
                <a:moveTo>
                  <a:pt x="0" y="0"/>
                </a:moveTo>
                <a:lnTo>
                  <a:pt x="18288000" y="0"/>
                </a:lnTo>
                <a:lnTo>
                  <a:pt x="18288000" y="3773114"/>
                </a:lnTo>
                <a:lnTo>
                  <a:pt x="0" y="3773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3382" t="-187606" r="-2355" b="-224895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93084">
            <a:off x="-343433" y="-2092184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236647" y="-574403"/>
            <a:ext cx="4486062" cy="5293288"/>
          </a:xfrm>
          <a:custGeom>
            <a:avLst/>
            <a:gdLst/>
            <a:ahLst/>
            <a:cxnLst/>
            <a:rect l="l" t="t" r="r" b="b"/>
            <a:pathLst>
              <a:path w="4486062" h="5293288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16179">
            <a:off x="15432348" y="6742584"/>
            <a:ext cx="3201345" cy="4503170"/>
          </a:xfrm>
          <a:custGeom>
            <a:avLst/>
            <a:gdLst/>
            <a:ahLst/>
            <a:cxnLst/>
            <a:rect l="l" t="t" r="r" b="b"/>
            <a:pathLst>
              <a:path w="3201345" h="4503170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508826"/>
            <a:ext cx="2785137" cy="2778174"/>
          </a:xfrm>
          <a:custGeom>
            <a:avLst/>
            <a:gdLst/>
            <a:ahLst/>
            <a:cxnLst/>
            <a:rect l="l" t="t" r="r" b="b"/>
            <a:pathLst>
              <a:path w="2785137" h="2778174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76903" y="1198682"/>
            <a:ext cx="8293114" cy="89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44"/>
              </a:lnSpc>
            </a:pPr>
            <a:r>
              <a:rPr lang="en-US" sz="565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ABOUT THE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88017" y="3671406"/>
            <a:ext cx="9582000" cy="424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05" lvl="1" indent="-325753" algn="l">
              <a:lnSpc>
                <a:spcPts val="4224"/>
              </a:lnSpc>
              <a:spcBef>
                <a:spcPct val="0"/>
              </a:spcBef>
              <a:buFont typeface="Arial"/>
              <a:buChar char="•"/>
            </a:pPr>
            <a:r>
              <a:rPr lang="en-US" sz="3017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Aims to conserve, protect and restore their populations of animals ,plant ,and other organisms at risk of extinction</a:t>
            </a:r>
          </a:p>
          <a:p>
            <a:pPr marL="651505" lvl="1" indent="-325753" algn="l">
              <a:lnSpc>
                <a:spcPts val="4224"/>
              </a:lnSpc>
              <a:spcBef>
                <a:spcPct val="0"/>
              </a:spcBef>
              <a:buFont typeface="Arial"/>
              <a:buChar char="•"/>
            </a:pPr>
            <a:r>
              <a:rPr lang="en-US" sz="3017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goal is to maintain biodiversity, ensuring healthy ecosystem and preserving natural balance of environment for the safety of planet and upcoming generation </a:t>
            </a:r>
          </a:p>
          <a:p>
            <a:pPr algn="l">
              <a:lnSpc>
                <a:spcPts val="4224"/>
              </a:lnSpc>
              <a:spcBef>
                <a:spcPct val="0"/>
              </a:spcBef>
            </a:pPr>
            <a:endParaRPr lang="en-US" sz="3017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34157" y="904875"/>
            <a:ext cx="11845363" cy="102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>
                <a:solidFill>
                  <a:srgbClr val="6E4823"/>
                </a:solidFill>
                <a:latin typeface="The Seasons"/>
                <a:ea typeface="The Seasons"/>
                <a:cs typeface="The Seasons"/>
                <a:sym typeface="The Seasons"/>
              </a:rPr>
              <a:t>THEORY OF PRIORITIZATION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23924" y="2194364"/>
            <a:ext cx="11911031" cy="227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 dirty="0">
                <a:solidFill>
                  <a:srgbClr val="A4835C"/>
                </a:solidFill>
                <a:latin typeface="Telegraf"/>
                <a:ea typeface="Telegraf"/>
                <a:cs typeface="Telegraf"/>
                <a:sym typeface="Telegraf"/>
              </a:rPr>
              <a:t>•This activity aims to help you prioritize different aspects from problems. You will assign points of 10g , 100g, and 1000g to each key feature, where higher the points the greater importance of priority.</a:t>
            </a:r>
          </a:p>
          <a:p>
            <a:pPr algn="ctr">
              <a:lnSpc>
                <a:spcPts val="4546"/>
              </a:lnSpc>
              <a:spcBef>
                <a:spcPct val="0"/>
              </a:spcBef>
            </a:pPr>
            <a:endParaRPr lang="en-US" sz="3247" dirty="0">
              <a:solidFill>
                <a:srgbClr val="A4835C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68489" y="4984638"/>
            <a:ext cx="11911031" cy="516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Telegraf"/>
                <a:ea typeface="Telegraf"/>
                <a:cs typeface="Telegraf"/>
                <a:sym typeface="Telegraf"/>
              </a:rPr>
              <a:t>Theory of priotarization gives a clear understanding on a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Telegraf"/>
                <a:ea typeface="Telegraf"/>
                <a:cs typeface="Telegraf"/>
                <a:sym typeface="Telegraf"/>
              </a:rPr>
              <a:t>particular topic. In this first we identify all the problems related to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Telegraf"/>
                <a:ea typeface="Telegraf"/>
                <a:cs typeface="Telegraf"/>
                <a:sym typeface="Telegraf"/>
              </a:rPr>
              <a:t>our topic using 5W1H matrix and give them points according to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Telegraf"/>
                <a:ea typeface="Telegraf"/>
                <a:cs typeface="Telegraf"/>
                <a:sym typeface="Telegraf"/>
              </a:rPr>
              <a:t>the depth of the problem.</a:t>
            </a:r>
          </a:p>
          <a:p>
            <a:pPr algn="ctr">
              <a:lnSpc>
                <a:spcPts val="4546"/>
              </a:lnSpc>
            </a:pPr>
            <a:endParaRPr lang="en-US" sz="3247">
              <a:solidFill>
                <a:srgbClr val="A4835C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Telegraf"/>
                <a:ea typeface="Telegraf"/>
                <a:cs typeface="Telegraf"/>
                <a:sym typeface="Telegraf"/>
              </a:rPr>
              <a:t>• We got 14 problems and prioritize them accordingly</a:t>
            </a:r>
          </a:p>
          <a:p>
            <a:pPr algn="ctr">
              <a:lnSpc>
                <a:spcPts val="4546"/>
              </a:lnSpc>
              <a:spcBef>
                <a:spcPct val="0"/>
              </a:spcBef>
            </a:pPr>
            <a:endParaRPr lang="en-US" sz="3247">
              <a:solidFill>
                <a:srgbClr val="A4835C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2933695" y="1945980"/>
          <a:ext cx="12420610" cy="8229600"/>
        </p:xfrm>
        <a:graphic>
          <a:graphicData uri="http://schemas.openxmlformats.org/drawingml/2006/table">
            <a:tbl>
              <a:tblPr/>
              <a:tblGrid>
                <a:gridCol w="974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874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SR 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problems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GLOBAL WARMING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LACK OF AWARNESS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6000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HUNTING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HABITAT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DISEASES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OVEREXPLIOTATION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736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DEFORESTATION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4387531" y="693211"/>
            <a:ext cx="9791436" cy="107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8"/>
              </a:lnSpc>
            </a:pPr>
            <a:r>
              <a:rPr lang="en-US" sz="6298">
                <a:solidFill>
                  <a:srgbClr val="6E4823"/>
                </a:solidFill>
                <a:latin typeface="The Seasons"/>
                <a:ea typeface="The Seasons"/>
                <a:cs typeface="The Seasons"/>
                <a:sym typeface="The Seasons"/>
              </a:rPr>
              <a:t>PRIORITY WEIGHTAGE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2933695" y="1945980"/>
          <a:ext cx="12420610" cy="8229600"/>
        </p:xfrm>
        <a:graphic>
          <a:graphicData uri="http://schemas.openxmlformats.org/drawingml/2006/table">
            <a:tbl>
              <a:tblPr/>
              <a:tblGrid>
                <a:gridCol w="974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874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SR 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problems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SPECIES MIGRATION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INVASION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ILLEAGEL TRADE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TRANSMISSION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INDUSTRIALIZATION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91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TRANSMISSION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736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DEGRADATION OF 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4539931" y="845611"/>
            <a:ext cx="9791436" cy="107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8"/>
              </a:lnSpc>
            </a:pPr>
            <a:r>
              <a:rPr lang="en-US" sz="6298">
                <a:solidFill>
                  <a:srgbClr val="6E4823"/>
                </a:solidFill>
                <a:latin typeface="The Seasons"/>
                <a:ea typeface="The Seasons"/>
                <a:cs typeface="The Seasons"/>
                <a:sym typeface="The Seasons"/>
              </a:rPr>
              <a:t>PRIORITY WEIGHTAGE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17495" y="2244791"/>
            <a:ext cx="11453010" cy="120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7"/>
              </a:lnSpc>
            </a:pPr>
            <a:r>
              <a:rPr lang="en-US" sz="6998">
                <a:solidFill>
                  <a:srgbClr val="6E4823"/>
                </a:solidFill>
                <a:latin typeface="The Seasons"/>
                <a:ea typeface="The Seasons"/>
                <a:cs typeface="The Seasons"/>
                <a:sym typeface="The Seasons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00853" y="3964930"/>
            <a:ext cx="11786958" cy="31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3"/>
              </a:lnSpc>
            </a:pPr>
            <a:r>
              <a:rPr lang="en-US" sz="3516">
                <a:solidFill>
                  <a:srgbClr val="A4835C"/>
                </a:solidFill>
                <a:latin typeface="Telegraf"/>
                <a:ea typeface="Telegraf"/>
                <a:cs typeface="Telegraf"/>
                <a:sym typeface="Telegraf"/>
              </a:rPr>
              <a:t>The ongoing loss of biodiversity is one of the most serious environmental challenges. A significant factor contributing to this crisis is the lack of public awareness about the importance of protecting endangered species.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888"/>
            </a:stretch>
          </a:blipFill>
        </p:spPr>
      </p:sp>
      <p:sp>
        <p:nvSpPr>
          <p:cNvPr id="3" name="Freeform 3"/>
          <p:cNvSpPr/>
          <p:nvPr/>
        </p:nvSpPr>
        <p:spPr>
          <a:xfrm rot="-2235223" flipH="1">
            <a:off x="-1221091" y="7787833"/>
            <a:ext cx="3916596" cy="4790943"/>
          </a:xfrm>
          <a:custGeom>
            <a:avLst/>
            <a:gdLst/>
            <a:ahLst/>
            <a:cxnLst/>
            <a:rect l="l" t="t" r="r" b="b"/>
            <a:pathLst>
              <a:path w="3916596" h="4790943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884" y="9033805"/>
            <a:ext cx="3947827" cy="6419230"/>
          </a:xfrm>
          <a:custGeom>
            <a:avLst/>
            <a:gdLst/>
            <a:ahLst/>
            <a:cxnLst/>
            <a:rect l="l" t="t" r="r" b="b"/>
            <a:pathLst>
              <a:path w="3947827" h="6419230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9343" y="9033805"/>
            <a:ext cx="4359074" cy="7499482"/>
          </a:xfrm>
          <a:custGeom>
            <a:avLst/>
            <a:gdLst/>
            <a:ahLst/>
            <a:cxnLst/>
            <a:rect l="l" t="t" r="r" b="b"/>
            <a:pathLst>
              <a:path w="4359074" h="7499482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2" y="-1761677"/>
            <a:ext cx="2804755" cy="4526840"/>
          </a:xfrm>
          <a:custGeom>
            <a:avLst/>
            <a:gdLst/>
            <a:ahLst/>
            <a:cxnLst/>
            <a:rect l="l" t="t" r="r" b="b"/>
            <a:pathLst>
              <a:path w="2804755" h="4526840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5716166" y="-3237872"/>
            <a:ext cx="1804115" cy="5210441"/>
          </a:xfrm>
          <a:custGeom>
            <a:avLst/>
            <a:gdLst/>
            <a:ahLst/>
            <a:cxnLst/>
            <a:rect l="l" t="t" r="r" b="b"/>
            <a:pathLst>
              <a:path w="1804115" h="5210441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823753">
            <a:off x="14589004" y="-2829196"/>
            <a:ext cx="1801316" cy="4688892"/>
          </a:xfrm>
          <a:custGeom>
            <a:avLst/>
            <a:gdLst/>
            <a:ahLst/>
            <a:cxnLst/>
            <a:rect l="l" t="t" r="r" b="b"/>
            <a:pathLst>
              <a:path w="1801316" h="4688892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08880" y="9651657"/>
            <a:ext cx="1855092" cy="2803665"/>
          </a:xfrm>
          <a:custGeom>
            <a:avLst/>
            <a:gdLst/>
            <a:ahLst/>
            <a:cxnLst/>
            <a:rect l="l" t="t" r="r" b="b"/>
            <a:pathLst>
              <a:path w="1855092" h="2803665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83941" y="1905894"/>
            <a:ext cx="12128992" cy="249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9"/>
              </a:lnSpc>
            </a:pPr>
            <a:endParaRPr/>
          </a:p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SCAMPER is a device and a creative thinking technique developed by Bob Eberle in the early 1970s. It's primarily used for idea generation, problem-solving, and innovation.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78702" y="36966"/>
            <a:ext cx="9330595" cy="171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65344"/>
                </a:solidFill>
                <a:latin typeface="Calmius"/>
                <a:ea typeface="Calmius"/>
                <a:cs typeface="Calmius"/>
                <a:sym typeface="Calmius"/>
              </a:rPr>
              <a:t>SCAMPER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63807" y="4646116"/>
            <a:ext cx="8369261" cy="500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SCAMPER is an acronym that stands for:</a:t>
            </a:r>
          </a:p>
          <a:p>
            <a:pPr algn="just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 - Substitute</a:t>
            </a:r>
          </a:p>
          <a:p>
            <a:pPr algn="just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 - Combine</a:t>
            </a:r>
          </a:p>
          <a:p>
            <a:pPr algn="just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 - Adapt</a:t>
            </a:r>
          </a:p>
          <a:p>
            <a:pPr algn="just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 - Modify</a:t>
            </a:r>
          </a:p>
          <a:p>
            <a:pPr algn="just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 - Put to Another Use</a:t>
            </a:r>
          </a:p>
          <a:p>
            <a:pPr algn="just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 - Eliminate</a:t>
            </a:r>
          </a:p>
          <a:p>
            <a:pPr algn="just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 - Rearrange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888"/>
            </a:stretch>
          </a:blipFill>
        </p:spPr>
      </p:sp>
      <p:sp>
        <p:nvSpPr>
          <p:cNvPr id="3" name="Freeform 3"/>
          <p:cNvSpPr/>
          <p:nvPr/>
        </p:nvSpPr>
        <p:spPr>
          <a:xfrm rot="-2235223" flipH="1">
            <a:off x="-1221091" y="7787833"/>
            <a:ext cx="3916596" cy="4790943"/>
          </a:xfrm>
          <a:custGeom>
            <a:avLst/>
            <a:gdLst/>
            <a:ahLst/>
            <a:cxnLst/>
            <a:rect l="l" t="t" r="r" b="b"/>
            <a:pathLst>
              <a:path w="3916596" h="4790943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884" y="9033805"/>
            <a:ext cx="3947827" cy="6419230"/>
          </a:xfrm>
          <a:custGeom>
            <a:avLst/>
            <a:gdLst/>
            <a:ahLst/>
            <a:cxnLst/>
            <a:rect l="l" t="t" r="r" b="b"/>
            <a:pathLst>
              <a:path w="3947827" h="6419230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9343" y="9033805"/>
            <a:ext cx="4359074" cy="7499482"/>
          </a:xfrm>
          <a:custGeom>
            <a:avLst/>
            <a:gdLst/>
            <a:ahLst/>
            <a:cxnLst/>
            <a:rect l="l" t="t" r="r" b="b"/>
            <a:pathLst>
              <a:path w="4359074" h="7499482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2" y="-1761677"/>
            <a:ext cx="2804755" cy="4526840"/>
          </a:xfrm>
          <a:custGeom>
            <a:avLst/>
            <a:gdLst/>
            <a:ahLst/>
            <a:cxnLst/>
            <a:rect l="l" t="t" r="r" b="b"/>
            <a:pathLst>
              <a:path w="2804755" h="4526840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5716166" y="-3237872"/>
            <a:ext cx="1804115" cy="5210441"/>
          </a:xfrm>
          <a:custGeom>
            <a:avLst/>
            <a:gdLst/>
            <a:ahLst/>
            <a:cxnLst/>
            <a:rect l="l" t="t" r="r" b="b"/>
            <a:pathLst>
              <a:path w="1804115" h="5210441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823753">
            <a:off x="14589004" y="-2829196"/>
            <a:ext cx="1801316" cy="4688892"/>
          </a:xfrm>
          <a:custGeom>
            <a:avLst/>
            <a:gdLst/>
            <a:ahLst/>
            <a:cxnLst/>
            <a:rect l="l" t="t" r="r" b="b"/>
            <a:pathLst>
              <a:path w="1801316" h="4688892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08880" y="9651657"/>
            <a:ext cx="1855092" cy="2803665"/>
          </a:xfrm>
          <a:custGeom>
            <a:avLst/>
            <a:gdLst/>
            <a:ahLst/>
            <a:cxnLst/>
            <a:rect l="l" t="t" r="r" b="b"/>
            <a:pathLst>
              <a:path w="1855092" h="2803665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77966" y="1696031"/>
            <a:ext cx="15140257" cy="313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 the SCAMPER technique, </a:t>
            </a:r>
            <a:r>
              <a:rPr lang="en-US" sz="2956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Modify </a:t>
            </a:r>
            <a:r>
              <a:rPr lang="en-US" sz="29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refers to changing certain characteristics of an existing product, system, or process to improve it or make it more suitable for a particular purpose.</a:t>
            </a:r>
          </a:p>
          <a:p>
            <a:pPr algn="l">
              <a:lnSpc>
                <a:spcPts val="4139"/>
              </a:lnSpc>
            </a:pPr>
            <a:endParaRPr lang="en-US" sz="2956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Reforesting: Modify habitats (National parks etc.) through reforestation or planting native species to restore ecosystems, providing necessary resources like food, shelter, and breeding areas for endangered species.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01051" y="-50298"/>
            <a:ext cx="8111152" cy="149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34"/>
              </a:lnSpc>
            </a:pPr>
            <a:r>
              <a:rPr lang="en-US" sz="8310" spc="-166">
                <a:solidFill>
                  <a:srgbClr val="365344"/>
                </a:solidFill>
                <a:latin typeface="Calmius"/>
                <a:ea typeface="Calmius"/>
                <a:cs typeface="Calmius"/>
                <a:sym typeface="Calmius"/>
              </a:rPr>
              <a:t>Tools used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7966" y="5076825"/>
            <a:ext cx="14757322" cy="313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"</a:t>
            </a:r>
            <a:r>
              <a:rPr lang="en-US" sz="2956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Adapt</a:t>
            </a:r>
            <a:r>
              <a:rPr lang="en-US" sz="29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" in the SCAMPER tool helps you to adjust existing ideas, products, or solutions to better suit a new purpose or context.</a:t>
            </a:r>
          </a:p>
          <a:p>
            <a:pPr algn="l">
              <a:lnSpc>
                <a:spcPts val="4139"/>
              </a:lnSpc>
            </a:pPr>
            <a:endParaRPr lang="en-US" sz="2956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Adapt" is used to transform existing educational content from various websitee about endangered species into interactive, mobile-friendly formats, such as simplified articles and infographics making it engaging and easy for the public to understand and act 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</Words>
  <Application>Microsoft Office PowerPoint</Application>
  <PresentationFormat>Custom</PresentationFormat>
  <Paragraphs>139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</dc:title>
  <cp:lastModifiedBy>ayushdeore270@gmail.com</cp:lastModifiedBy>
  <cp:revision>4</cp:revision>
  <dcterms:created xsi:type="dcterms:W3CDTF">2006-08-16T00:00:00Z</dcterms:created>
  <dcterms:modified xsi:type="dcterms:W3CDTF">2024-12-07T05:57:29Z</dcterms:modified>
  <dc:identifier>DAGWLlVVvcM</dc:identifier>
</cp:coreProperties>
</file>